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8" r:id="rId7"/>
    <p:sldId id="270" r:id="rId8"/>
    <p:sldId id="269" r:id="rId9"/>
    <p:sldId id="262" r:id="rId10"/>
    <p:sldId id="264" r:id="rId11"/>
    <p:sldId id="266" r:id="rId12"/>
    <p:sldId id="265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kaggle.com/c/titani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2BE531E-4263-4BF8-A455-66565E09CC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3000"/>
          </a:blip>
          <a:srcRect l="-1711" t="5000" r="1711" b="10624"/>
          <a:stretch/>
        </p:blipFill>
        <p:spPr>
          <a:xfrm>
            <a:off x="-208546" y="0"/>
            <a:ext cx="1240054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83B37E-3801-4095-A8D3-4957DA1A1B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241871">
            <a:off x="1276936" y="3651990"/>
            <a:ext cx="6374314" cy="861237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Castellar" panose="020A0402060406010301" pitchFamily="18" charset="0"/>
              </a:rPr>
              <a:t>Titanic trouble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7DC478-9A98-4853-A2B4-75FADA1F9A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80875" y="5931354"/>
            <a:ext cx="2111125" cy="926646"/>
          </a:xfrm>
        </p:spPr>
        <p:txBody>
          <a:bodyPr>
            <a:normAutofit lnSpcReduction="10000"/>
          </a:bodyPr>
          <a:lstStyle/>
          <a:p>
            <a:pPr algn="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Laura Williams</a:t>
            </a:r>
          </a:p>
          <a:p>
            <a:pPr algn="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July 20, 2020</a:t>
            </a:r>
          </a:p>
          <a:p>
            <a:pPr algn="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1267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F29F0-6E15-4036-907F-453ECFA05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011" y="232610"/>
            <a:ext cx="9348536" cy="713874"/>
          </a:xfrm>
        </p:spPr>
        <p:txBody>
          <a:bodyPr anchor="t">
            <a:normAutofit/>
          </a:bodyPr>
          <a:lstStyle/>
          <a:p>
            <a:r>
              <a:rPr lang="en-US" dirty="0"/>
              <a:t>Best-Fit model?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BE8281-2452-41B5-ADB4-C2E4D565A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42" y="946483"/>
            <a:ext cx="6654267" cy="5534908"/>
          </a:xfrm>
        </p:spPr>
        <p:txBody>
          <a:bodyPr numCol="1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Accuracy, Precision, Recall</a:t>
            </a:r>
          </a:p>
          <a:p>
            <a:r>
              <a:rPr lang="en-US" dirty="0">
                <a:solidFill>
                  <a:schemeClr val="tx1"/>
                </a:solidFill>
              </a:rPr>
              <a:t>Where 0 = Died; 1 = Lived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Precision: True Positive/Total Predicted Positive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Actually died/Model Predicted to die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Actually lived/Model Predicted to live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Recall: True Positive/Total Actual Positive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Model predicted correctly died/Total Actually died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Model predicted correctly lived/Total Actually lived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CC0EA4-02B6-47E4-8CEB-474D208B05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43" t="44961" r="28499" b="33643"/>
          <a:stretch/>
        </p:blipFill>
        <p:spPr>
          <a:xfrm>
            <a:off x="6314520" y="1556454"/>
            <a:ext cx="5801338" cy="16177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3A6578-6DB3-4F9A-934D-44A8291CE2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81" t="38294" r="28837" b="40156"/>
          <a:stretch/>
        </p:blipFill>
        <p:spPr>
          <a:xfrm>
            <a:off x="6340492" y="5130756"/>
            <a:ext cx="5749394" cy="16177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3C2C18-8DCD-4AD3-87FA-97EDE95D46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416" t="44675" r="37650" b="36224"/>
          <a:stretch/>
        </p:blipFill>
        <p:spPr>
          <a:xfrm>
            <a:off x="7681476" y="3820832"/>
            <a:ext cx="3161841" cy="13099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A97C9D-B739-4126-80AB-35F24D27B2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512" t="40964" r="36928" b="41940"/>
          <a:stretch/>
        </p:blipFill>
        <p:spPr>
          <a:xfrm>
            <a:off x="7483172" y="393755"/>
            <a:ext cx="3360145" cy="117247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AAD3724-13DC-474A-A2D2-9DDCAF275408}"/>
              </a:ext>
            </a:extLst>
          </p:cNvPr>
          <p:cNvSpPr/>
          <p:nvPr/>
        </p:nvSpPr>
        <p:spPr>
          <a:xfrm>
            <a:off x="183750" y="6502279"/>
            <a:ext cx="52281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https://towardsdatascience.com/accuracy-precision-recall-or-f1-331fb37c5cb9</a:t>
            </a:r>
          </a:p>
        </p:txBody>
      </p:sp>
    </p:spTree>
    <p:extLst>
      <p:ext uri="{BB962C8B-B14F-4D97-AF65-F5344CB8AC3E}">
        <p14:creationId xmlns:p14="http://schemas.microsoft.com/office/powerpoint/2010/main" val="1845386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F29F0-6E15-4036-907F-453ECFA05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011" y="232610"/>
            <a:ext cx="9348536" cy="713874"/>
          </a:xfrm>
        </p:spPr>
        <p:txBody>
          <a:bodyPr anchor="t">
            <a:normAutofit/>
          </a:bodyPr>
          <a:lstStyle/>
          <a:p>
            <a:r>
              <a:rPr lang="en-US" dirty="0"/>
              <a:t>Best-Fit model?: Random Forest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8A2C4D-1B84-425F-9EC5-A7FD1D4E63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58" t="51545" r="51799" b="21781"/>
          <a:stretch/>
        </p:blipFill>
        <p:spPr>
          <a:xfrm>
            <a:off x="6668853" y="1488744"/>
            <a:ext cx="5261811" cy="2672345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4AC8E5F5-F39C-491F-AAB0-4A2B897ACE94}"/>
              </a:ext>
            </a:extLst>
          </p:cNvPr>
          <p:cNvSpPr txBox="1">
            <a:spLocks/>
          </p:cNvSpPr>
          <p:nvPr/>
        </p:nvSpPr>
        <p:spPr>
          <a:xfrm>
            <a:off x="385011" y="1042026"/>
            <a:ext cx="11287507" cy="4667658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Where 0 = Died; 1 = Lived</a:t>
            </a:r>
          </a:p>
          <a:p>
            <a:r>
              <a:rPr lang="en-US" dirty="0">
                <a:solidFill>
                  <a:schemeClr val="tx1"/>
                </a:solidFill>
              </a:rPr>
              <a:t>Accuracy: 79%</a:t>
            </a:r>
          </a:p>
          <a:p>
            <a:r>
              <a:rPr lang="en-US" dirty="0">
                <a:solidFill>
                  <a:schemeClr val="tx1"/>
                </a:solidFill>
              </a:rPr>
              <a:t>Precision: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True Positive/Total Predicted Positive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82%: Actually died/Model Predicted die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75%: Actually lived/Model Predicted live</a:t>
            </a:r>
          </a:p>
          <a:p>
            <a:r>
              <a:rPr lang="en-US" dirty="0">
                <a:solidFill>
                  <a:schemeClr val="tx1"/>
                </a:solidFill>
              </a:rPr>
              <a:t>Recall: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True Positive/Total Actual Positive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84%: Model predicted correctly died/Total Actually died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73%: Model predicted correctly lived/Total Actually lived</a:t>
            </a: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815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F29F0-6E15-4036-907F-453ECFA05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011" y="232610"/>
            <a:ext cx="9348536" cy="850232"/>
          </a:xfrm>
        </p:spPr>
        <p:txBody>
          <a:bodyPr anchor="t">
            <a:normAutofit/>
          </a:bodyPr>
          <a:lstStyle/>
          <a:p>
            <a:r>
              <a:rPr lang="en-US" dirty="0"/>
              <a:t>Best-Fit model?: </a:t>
            </a:r>
            <a:r>
              <a:rPr lang="en-US" dirty="0" err="1"/>
              <a:t>Knearest</a:t>
            </a:r>
            <a:r>
              <a:rPr lang="en-US" dirty="0"/>
              <a:t> neighbor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A72DFC-44EC-4413-9E63-0EEEA1FDB8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58" t="48130" r="51890" b="25691"/>
          <a:stretch/>
        </p:blipFill>
        <p:spPr>
          <a:xfrm>
            <a:off x="6999973" y="921451"/>
            <a:ext cx="5076582" cy="253829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5F0883D-5725-42F2-B11D-FD8A373A6EA8}"/>
              </a:ext>
            </a:extLst>
          </p:cNvPr>
          <p:cNvGrpSpPr/>
          <p:nvPr/>
        </p:nvGrpSpPr>
        <p:grpSpPr>
          <a:xfrm>
            <a:off x="7595396" y="3621993"/>
            <a:ext cx="4481159" cy="3048306"/>
            <a:chOff x="7595396" y="3621993"/>
            <a:chExt cx="4481159" cy="30483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F50F388-FC4B-4D6B-B192-13F605783F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273" t="52556" r="52909" b="13803"/>
            <a:stretch/>
          </p:blipFill>
          <p:spPr>
            <a:xfrm>
              <a:off x="7595396" y="3621993"/>
              <a:ext cx="4481159" cy="3048306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D73D381-CD4A-4067-A00F-9BA5E5346C74}"/>
                </a:ext>
              </a:extLst>
            </p:cNvPr>
            <p:cNvSpPr/>
            <p:nvPr/>
          </p:nvSpPr>
          <p:spPr>
            <a:xfrm>
              <a:off x="8856921" y="4154739"/>
              <a:ext cx="372140" cy="35433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D06DDB7-1765-48D6-8B0D-86EB4ADD512F}"/>
              </a:ext>
            </a:extLst>
          </p:cNvPr>
          <p:cNvSpPr txBox="1">
            <a:spLocks/>
          </p:cNvSpPr>
          <p:nvPr/>
        </p:nvSpPr>
        <p:spPr>
          <a:xfrm>
            <a:off x="1" y="1095171"/>
            <a:ext cx="7595396" cy="5135508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Where 0 = Died; 1 = Lived</a:t>
            </a:r>
          </a:p>
          <a:p>
            <a:r>
              <a:rPr lang="en-US" dirty="0">
                <a:solidFill>
                  <a:schemeClr val="tx1"/>
                </a:solidFill>
              </a:rPr>
              <a:t>Accuracy: 83%</a:t>
            </a:r>
          </a:p>
          <a:p>
            <a:r>
              <a:rPr lang="en-US" dirty="0">
                <a:solidFill>
                  <a:schemeClr val="tx1"/>
                </a:solidFill>
              </a:rPr>
              <a:t>Precision: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True Positive/Total Predicted Positive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87%: Actually died/Model Predicted die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77%: Actually lived/Model Predicted live</a:t>
            </a:r>
          </a:p>
          <a:p>
            <a:r>
              <a:rPr lang="en-US" dirty="0">
                <a:solidFill>
                  <a:schemeClr val="tx1"/>
                </a:solidFill>
              </a:rPr>
              <a:t>Recall: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True Positive/Total Actual Positive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84%: Model predicted correctly died/Total Actually died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81%: Model predicted correctly lived/Total Actually lived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K = 5 best fit</a:t>
            </a:r>
          </a:p>
        </p:txBody>
      </p:sp>
    </p:spTree>
    <p:extLst>
      <p:ext uri="{BB962C8B-B14F-4D97-AF65-F5344CB8AC3E}">
        <p14:creationId xmlns:p14="http://schemas.microsoft.com/office/powerpoint/2010/main" val="4134255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F29F0-6E15-4036-907F-453ECFA05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011" y="232610"/>
            <a:ext cx="9348536" cy="850232"/>
          </a:xfrm>
        </p:spPr>
        <p:txBody>
          <a:bodyPr anchor="t">
            <a:normAutofit/>
          </a:bodyPr>
          <a:lstStyle/>
          <a:p>
            <a:r>
              <a:rPr lang="en-US" dirty="0"/>
              <a:t>Lessons Learned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BE8281-2452-41B5-ADB4-C2E4D565A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10" y="4295275"/>
            <a:ext cx="9141761" cy="2330116"/>
          </a:xfrm>
        </p:spPr>
        <p:txBody>
          <a:bodyPr numCol="1" anchor="t">
            <a:normAutofit fontScale="92500" lnSpcReduction="10000"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Keep going…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Re-examine X features: Name, Family size (</a:t>
            </a:r>
            <a:r>
              <a:rPr lang="en-US" sz="2400" dirty="0" err="1">
                <a:solidFill>
                  <a:schemeClr val="tx1"/>
                </a:solidFill>
              </a:rPr>
              <a:t>SibSp</a:t>
            </a:r>
            <a:r>
              <a:rPr lang="en-US" sz="2400" dirty="0">
                <a:solidFill>
                  <a:schemeClr val="tx1"/>
                </a:solidFill>
              </a:rPr>
              <a:t>/Parch)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Try ensemble modeling</a:t>
            </a:r>
          </a:p>
          <a:p>
            <a:r>
              <a:rPr lang="en-US" sz="2400" dirty="0">
                <a:solidFill>
                  <a:schemeClr val="tx1"/>
                </a:solidFill>
              </a:rPr>
              <a:t>Make a submission to the competition – test.csv</a:t>
            </a:r>
          </a:p>
          <a:p>
            <a:r>
              <a:rPr lang="en-US" sz="2400" dirty="0">
                <a:solidFill>
                  <a:schemeClr val="tx1"/>
                </a:solidFill>
              </a:rPr>
              <a:t>Try other competitions!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6CB1551-07E9-435E-BADB-280B0EADC80F}"/>
              </a:ext>
            </a:extLst>
          </p:cNvPr>
          <p:cNvSpPr txBox="1">
            <a:spLocks/>
          </p:cNvSpPr>
          <p:nvPr/>
        </p:nvSpPr>
        <p:spPr>
          <a:xfrm>
            <a:off x="385011" y="3445042"/>
            <a:ext cx="9348536" cy="850232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Next Steps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964ED5E-AF30-44A1-AADA-EF5492510DA9}"/>
              </a:ext>
            </a:extLst>
          </p:cNvPr>
          <p:cNvSpPr txBox="1">
            <a:spLocks/>
          </p:cNvSpPr>
          <p:nvPr/>
        </p:nvSpPr>
        <p:spPr>
          <a:xfrm>
            <a:off x="385012" y="944619"/>
            <a:ext cx="5356570" cy="258539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Iceberg, Straight Ahead!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Survey and understand your data/datatypes before jumping into modeling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 4 C’s of Cleaning: Correct, Complete, Create, Convert</a:t>
            </a: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875A61-F2F2-45F2-B6F6-81C01B4395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49" t="36141" r="32401" b="44736"/>
          <a:stretch/>
        </p:blipFill>
        <p:spPr>
          <a:xfrm>
            <a:off x="6096000" y="944619"/>
            <a:ext cx="5960212" cy="155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50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F29F0-6E15-4036-907F-453ECFA05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011" y="232610"/>
            <a:ext cx="8833601" cy="850232"/>
          </a:xfrm>
        </p:spPr>
        <p:txBody>
          <a:bodyPr anchor="t"/>
          <a:lstStyle/>
          <a:p>
            <a:r>
              <a:rPr lang="en-US" dirty="0"/>
              <a:t>Why the titanic?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5BB3B-66A5-4C20-84E0-6638BB9EE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675" y="1122948"/>
            <a:ext cx="10170694" cy="5502442"/>
          </a:xfrm>
        </p:spPr>
        <p:txBody>
          <a:bodyPr anchor="t">
            <a:normAutofit lnSpcReduction="10000"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This pun: ML exposure in this class is only the tip of the iceberg!</a:t>
            </a:r>
          </a:p>
          <a:p>
            <a:r>
              <a:rPr lang="en-US" sz="2400" dirty="0">
                <a:solidFill>
                  <a:schemeClr val="tx1"/>
                </a:solidFill>
              </a:rPr>
              <a:t>Nephew is obsessed with the Titanic; starting to learn code</a:t>
            </a:r>
          </a:p>
          <a:p>
            <a:r>
              <a:rPr lang="en-US" sz="2400" dirty="0">
                <a:solidFill>
                  <a:schemeClr val="tx1"/>
                </a:solidFill>
              </a:rPr>
              <a:t>Titanic movie parody: </a:t>
            </a:r>
            <a:r>
              <a:rPr lang="en-US" sz="2400" dirty="0" err="1">
                <a:solidFill>
                  <a:schemeClr val="tx1"/>
                </a:solidFill>
              </a:rPr>
              <a:t>Thumbtanic</a:t>
            </a:r>
            <a:r>
              <a:rPr lang="en-US" sz="2400" dirty="0">
                <a:solidFill>
                  <a:schemeClr val="tx1"/>
                </a:solidFill>
              </a:rPr>
              <a:t> (</a:t>
            </a:r>
            <a:r>
              <a:rPr lang="en-US" sz="2400" dirty="0" err="1">
                <a:solidFill>
                  <a:schemeClr val="tx1"/>
                </a:solidFill>
              </a:rPr>
              <a:t>youtube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  <a:endParaRPr lang="en-US" sz="22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But really…</a:t>
            </a:r>
          </a:p>
          <a:p>
            <a:r>
              <a:rPr lang="en-US" sz="2400" dirty="0">
                <a:solidFill>
                  <a:schemeClr val="tx1"/>
                </a:solidFill>
              </a:rPr>
              <a:t>Beginner level machine learning problem</a:t>
            </a:r>
          </a:p>
          <a:p>
            <a:r>
              <a:rPr lang="en-US" sz="2400" dirty="0">
                <a:solidFill>
                  <a:schemeClr val="tx1"/>
                </a:solidFill>
              </a:rPr>
              <a:t>Something I could continue working on</a:t>
            </a:r>
          </a:p>
          <a:p>
            <a:r>
              <a:rPr lang="en-US" sz="2400" dirty="0">
                <a:solidFill>
                  <a:schemeClr val="tx1"/>
                </a:solidFill>
              </a:rPr>
              <a:t>Kaggle </a:t>
            </a:r>
            <a:r>
              <a:rPr lang="en-US" sz="2400" b="1" dirty="0">
                <a:solidFill>
                  <a:schemeClr val="tx1"/>
                </a:solidFill>
              </a:rPr>
              <a:t>Titanic: Machine Learning from Disaster Competition</a:t>
            </a:r>
          </a:p>
          <a:p>
            <a:pPr lvl="1" fontAlgn="base"/>
            <a:r>
              <a:rPr lang="en-US" sz="2400" b="1" dirty="0">
                <a:solidFill>
                  <a:schemeClr val="tx1"/>
                </a:solidFill>
              </a:rPr>
              <a:t>Predict survival on the Titanic and get familiar with ML basics</a:t>
            </a:r>
          </a:p>
          <a:p>
            <a:pPr lvl="1"/>
            <a:r>
              <a:rPr lang="en-US" sz="2200" dirty="0">
                <a:solidFill>
                  <a:schemeClr val="tx1"/>
                </a:solidFill>
              </a:rPr>
              <a:t>On April 15, 1912, during her maiden voyage, the Titanic sank after colliding with an iceberg, killing 1502 out of 2224 passengers and crew = 32% survival rate.</a:t>
            </a:r>
          </a:p>
          <a:p>
            <a:pPr lvl="1"/>
            <a:endParaRPr 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49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F29F0-6E15-4036-907F-453ECFA05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011" y="232610"/>
            <a:ext cx="8833601" cy="850232"/>
          </a:xfrm>
        </p:spPr>
        <p:txBody>
          <a:bodyPr anchor="t"/>
          <a:lstStyle/>
          <a:p>
            <a:r>
              <a:rPr lang="en-US" dirty="0"/>
              <a:t>Titanic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BE8281-2452-41B5-ADB4-C2E4D565A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011" y="1000290"/>
            <a:ext cx="5292775" cy="3179134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Kaggle datasets (</a:t>
            </a:r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https://www.kaggle.com/c/titanic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train.csv – train-test split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891 rows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12 columns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test.csv – no Survival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6DE91E-EC33-4B5D-8C20-E11B643BC1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37" t="34619" r="12763" b="38861"/>
          <a:stretch/>
        </p:blipFill>
        <p:spPr>
          <a:xfrm>
            <a:off x="834144" y="4268143"/>
            <a:ext cx="10742075" cy="23359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590FCF-9EE0-4060-8E5B-34067CD456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53" t="25737" r="44883" b="26822"/>
          <a:stretch/>
        </p:blipFill>
        <p:spPr>
          <a:xfrm>
            <a:off x="6470188" y="829339"/>
            <a:ext cx="4518837" cy="325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82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F29F0-6E15-4036-907F-453ECFA05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011" y="232610"/>
            <a:ext cx="8833601" cy="850232"/>
          </a:xfrm>
        </p:spPr>
        <p:txBody>
          <a:bodyPr anchor="t"/>
          <a:lstStyle/>
          <a:p>
            <a:r>
              <a:rPr lang="en-US" dirty="0"/>
              <a:t>What’s the data look like?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03B900-D0E7-4D72-BF09-9137D6CB29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76" t="50000" r="53605" b="20194"/>
          <a:stretch/>
        </p:blipFill>
        <p:spPr>
          <a:xfrm>
            <a:off x="555948" y="927738"/>
            <a:ext cx="4161798" cy="2857453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58EF9E-990C-44AD-B51A-9B18A5E492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03" t="57364" r="53517" b="13488"/>
          <a:stretch/>
        </p:blipFill>
        <p:spPr>
          <a:xfrm>
            <a:off x="3534725" y="2292669"/>
            <a:ext cx="4653846" cy="3091602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75C4AF-975D-4D4B-BDE9-8B0AAA7C97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803" t="53023" r="52576" b="16657"/>
          <a:stretch/>
        </p:blipFill>
        <p:spPr>
          <a:xfrm>
            <a:off x="7005550" y="3429000"/>
            <a:ext cx="4987975" cy="3320257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116229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F29F0-6E15-4036-907F-453ECFA05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012" y="232610"/>
            <a:ext cx="10555890" cy="850232"/>
          </a:xfrm>
        </p:spPr>
        <p:txBody>
          <a:bodyPr anchor="t"/>
          <a:lstStyle/>
          <a:p>
            <a:r>
              <a:rPr lang="en-US" dirty="0"/>
              <a:t>Cleaning the data for modeling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BE8281-2452-41B5-ADB4-C2E4D565A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605" y="4093535"/>
            <a:ext cx="10962785" cy="2511188"/>
          </a:xfrm>
        </p:spPr>
        <p:txBody>
          <a:bodyPr numCol="1" anchor="t">
            <a:no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chemeClr val="tx1"/>
                </a:solidFill>
              </a:rPr>
              <a:t>Dependent (y): Survived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tx1"/>
                </a:solidFill>
              </a:rPr>
              <a:t>Independent (X) Drop – not likely to have a large impact on the outcome</a:t>
            </a:r>
          </a:p>
          <a:p>
            <a:r>
              <a:rPr lang="en-US" sz="1800" b="1" dirty="0" err="1">
                <a:solidFill>
                  <a:schemeClr val="tx1"/>
                </a:solidFill>
              </a:rPr>
              <a:t>PassengerId</a:t>
            </a:r>
            <a:r>
              <a:rPr lang="en-US" sz="1800" b="1" dirty="0">
                <a:solidFill>
                  <a:schemeClr val="tx1"/>
                </a:solidFill>
              </a:rPr>
              <a:t>: Random unique identifier created by Kaggle</a:t>
            </a:r>
          </a:p>
          <a:p>
            <a:r>
              <a:rPr lang="en-US" sz="1800" b="1" dirty="0">
                <a:solidFill>
                  <a:schemeClr val="tx1"/>
                </a:solidFill>
              </a:rPr>
              <a:t>Ticket: Random unique identifier</a:t>
            </a:r>
          </a:p>
          <a:p>
            <a:r>
              <a:rPr lang="en-US" sz="1800" b="1" dirty="0">
                <a:solidFill>
                  <a:schemeClr val="tx1"/>
                </a:solidFill>
              </a:rPr>
              <a:t>Cabin: 687 rows missing; 147 unique values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B103FE-06B7-4508-BA36-3DA49E012C7D}"/>
              </a:ext>
            </a:extLst>
          </p:cNvPr>
          <p:cNvSpPr/>
          <p:nvPr/>
        </p:nvSpPr>
        <p:spPr>
          <a:xfrm>
            <a:off x="385010" y="857685"/>
            <a:ext cx="11421977" cy="120032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342900" indent="-342900">
              <a:buAutoNum type="arabicParenR"/>
            </a:pPr>
            <a:r>
              <a:rPr lang="en-US" b="1" dirty="0">
                <a:solidFill>
                  <a:schemeClr val="bg1"/>
                </a:solidFill>
              </a:rPr>
              <a:t>correcting</a:t>
            </a:r>
            <a:r>
              <a:rPr lang="en-US" dirty="0">
                <a:solidFill>
                  <a:schemeClr val="bg1"/>
                </a:solidFill>
              </a:rPr>
              <a:t> aberrant values and outliers,</a:t>
            </a:r>
          </a:p>
          <a:p>
            <a:pPr marL="342900" indent="-342900">
              <a:buAutoNum type="arabicParenR"/>
            </a:pPr>
            <a:r>
              <a:rPr lang="en-US" b="1" dirty="0">
                <a:solidFill>
                  <a:schemeClr val="bg1"/>
                </a:solidFill>
              </a:rPr>
              <a:t>completing</a:t>
            </a:r>
            <a:r>
              <a:rPr lang="en-US" dirty="0">
                <a:solidFill>
                  <a:schemeClr val="bg1"/>
                </a:solidFill>
              </a:rPr>
              <a:t> missing information,</a:t>
            </a:r>
          </a:p>
          <a:p>
            <a:pPr marL="342900" indent="-342900">
              <a:buAutoNum type="arabicParenR"/>
            </a:pPr>
            <a:r>
              <a:rPr lang="en-US" b="1" dirty="0">
                <a:solidFill>
                  <a:schemeClr val="bg1"/>
                </a:solidFill>
              </a:rPr>
              <a:t>creating</a:t>
            </a:r>
            <a:r>
              <a:rPr lang="en-US" dirty="0">
                <a:solidFill>
                  <a:schemeClr val="bg1"/>
                </a:solidFill>
              </a:rPr>
              <a:t> new features for analysis, and</a:t>
            </a:r>
          </a:p>
          <a:p>
            <a:pPr marL="342900" indent="-342900">
              <a:buAutoNum type="arabicParenR"/>
            </a:pPr>
            <a:r>
              <a:rPr lang="en-US" b="1" dirty="0">
                <a:solidFill>
                  <a:schemeClr val="bg1"/>
                </a:solidFill>
              </a:rPr>
              <a:t>converting</a:t>
            </a:r>
            <a:r>
              <a:rPr lang="en-US" dirty="0">
                <a:solidFill>
                  <a:schemeClr val="bg1"/>
                </a:solidFill>
              </a:rPr>
              <a:t> fields to the correct format for calculations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8B7F54-BF08-434D-9D9A-E842998CF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64" t="43100" r="15233" b="40776"/>
          <a:stretch/>
        </p:blipFill>
        <p:spPr>
          <a:xfrm>
            <a:off x="614605" y="2443308"/>
            <a:ext cx="10962785" cy="141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00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F29F0-6E15-4036-907F-453ECFA05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012" y="232610"/>
            <a:ext cx="10555890" cy="850232"/>
          </a:xfrm>
        </p:spPr>
        <p:txBody>
          <a:bodyPr anchor="t"/>
          <a:lstStyle/>
          <a:p>
            <a:r>
              <a:rPr lang="en-US" dirty="0"/>
              <a:t>Cleaning the data for modeling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4A6D12-1AA8-484D-87BA-516FD31E7C0A}"/>
              </a:ext>
            </a:extLst>
          </p:cNvPr>
          <p:cNvSpPr/>
          <p:nvPr/>
        </p:nvSpPr>
        <p:spPr>
          <a:xfrm>
            <a:off x="365072" y="3199407"/>
            <a:ext cx="5886872" cy="2819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</a:pPr>
            <a:r>
              <a:rPr lang="en-US" sz="1600" b="1" dirty="0"/>
              <a:t>Independent (X) Keep:</a:t>
            </a:r>
            <a:endParaRPr lang="en-US" sz="1600" b="1" dirty="0">
              <a:solidFill>
                <a:prstClr val="white"/>
              </a:solidFill>
            </a:endParaRPr>
          </a:p>
          <a:p>
            <a:pPr marL="285750" lvl="0" indent="-285750"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600" b="1" dirty="0">
                <a:solidFill>
                  <a:prstClr val="white"/>
                </a:solidFill>
              </a:rPr>
              <a:t>Age: 177 missing values; how to complete the data?</a:t>
            </a: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600" b="1" dirty="0">
                <a:solidFill>
                  <a:prstClr val="white"/>
                </a:solidFill>
              </a:rPr>
              <a:t>fill in with median value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600" b="1" dirty="0">
                <a:solidFill>
                  <a:prstClr val="white"/>
                </a:solidFill>
              </a:rPr>
              <a:t>Embarked: 2 missing values; how to complete the data?</a:t>
            </a: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600" b="1" dirty="0">
                <a:solidFill>
                  <a:prstClr val="white"/>
                </a:solidFill>
              </a:rPr>
              <a:t>fill in with mode value</a:t>
            </a:r>
          </a:p>
          <a:p>
            <a:pPr marL="285750" lvl="0" indent="-285750"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600" b="1" dirty="0" err="1">
                <a:solidFill>
                  <a:prstClr val="white"/>
                </a:solidFill>
              </a:rPr>
              <a:t>Pclass</a:t>
            </a:r>
            <a:r>
              <a:rPr lang="en-US" sz="1600" b="1" dirty="0">
                <a:solidFill>
                  <a:prstClr val="white"/>
                </a:solidFill>
              </a:rPr>
              <a:t>: ordinal number; good info</a:t>
            </a:r>
          </a:p>
          <a:p>
            <a:pPr marL="285750" lvl="0" indent="-285750"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Char char=""/>
            </a:pPr>
            <a:endParaRPr lang="en-US" sz="1600" b="1" dirty="0">
              <a:solidFill>
                <a:prstClr val="white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ED9E422-343C-4E17-98EA-AC6B23FBD4A0}"/>
              </a:ext>
            </a:extLst>
          </p:cNvPr>
          <p:cNvGrpSpPr/>
          <p:nvPr/>
        </p:nvGrpSpPr>
        <p:grpSpPr>
          <a:xfrm>
            <a:off x="365072" y="961551"/>
            <a:ext cx="10856584" cy="2127137"/>
            <a:chOff x="365072" y="961551"/>
            <a:chExt cx="10856584" cy="212713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BE2D62B-8C9C-4BEE-B40B-66A356F0F4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951" t="40000" r="17675" b="44341"/>
            <a:stretch/>
          </p:blipFill>
          <p:spPr>
            <a:xfrm>
              <a:off x="365073" y="961551"/>
              <a:ext cx="10856583" cy="150891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8E817DB-0690-408F-B782-6BC54353FD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058" t="66667" r="18198" b="30105"/>
            <a:stretch/>
          </p:blipFill>
          <p:spPr>
            <a:xfrm>
              <a:off x="365073" y="2408576"/>
              <a:ext cx="10856582" cy="31928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0EC6CDD-E9B1-45F8-A2E3-D7D06DDAE2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058" t="78833" r="18198" b="17519"/>
            <a:stretch/>
          </p:blipFill>
          <p:spPr>
            <a:xfrm>
              <a:off x="365072" y="2727857"/>
              <a:ext cx="10856582" cy="360831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E0F1107-25AE-4102-9568-F344E52AD223}"/>
              </a:ext>
            </a:extLst>
          </p:cNvPr>
          <p:cNvSpPr/>
          <p:nvPr/>
        </p:nvSpPr>
        <p:spPr>
          <a:xfrm>
            <a:off x="6751674" y="1488558"/>
            <a:ext cx="839973" cy="5591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9943A9A-DDCC-4680-9FAA-FBCCCCD86E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21" t="39777" r="52676" b="55643"/>
          <a:stretch/>
        </p:blipFill>
        <p:spPr>
          <a:xfrm>
            <a:off x="6350862" y="3477807"/>
            <a:ext cx="5476066" cy="49683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11928EF-ECBD-40AD-ABD7-E43C5264B3CC}"/>
              </a:ext>
            </a:extLst>
          </p:cNvPr>
          <p:cNvSpPr/>
          <p:nvPr/>
        </p:nvSpPr>
        <p:spPr>
          <a:xfrm>
            <a:off x="10260420" y="1513093"/>
            <a:ext cx="917298" cy="5591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7AB8067-8450-420F-8869-436696C97F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53" t="37216" r="47151" b="57698"/>
          <a:stretch/>
        </p:blipFill>
        <p:spPr>
          <a:xfrm>
            <a:off x="6350861" y="4322512"/>
            <a:ext cx="5476067" cy="4618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8B34D4-C186-40C6-9E21-F8FF28A241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889" t="59107" r="33196" b="34159"/>
          <a:stretch/>
        </p:blipFill>
        <p:spPr>
          <a:xfrm>
            <a:off x="667709" y="5772557"/>
            <a:ext cx="10856582" cy="91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9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F29F0-6E15-4036-907F-453ECFA05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012" y="232610"/>
            <a:ext cx="10555890" cy="850232"/>
          </a:xfrm>
        </p:spPr>
        <p:txBody>
          <a:bodyPr anchor="t"/>
          <a:lstStyle/>
          <a:p>
            <a:r>
              <a:rPr lang="en-US" dirty="0"/>
              <a:t>Cleaning the data for modeling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9C24E8-BEEE-4CBB-9742-C3928EEB2C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50" t="41240" r="31192" b="52364"/>
          <a:stretch/>
        </p:blipFill>
        <p:spPr>
          <a:xfrm>
            <a:off x="385012" y="913176"/>
            <a:ext cx="9047416" cy="6502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6E5E55-BAEE-4E54-ABB2-FF1D464F1FB0}"/>
              </a:ext>
            </a:extLst>
          </p:cNvPr>
          <p:cNvSpPr/>
          <p:nvPr/>
        </p:nvSpPr>
        <p:spPr>
          <a:xfrm>
            <a:off x="365073" y="1763408"/>
            <a:ext cx="4919308" cy="4807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</a:pPr>
            <a:r>
              <a:rPr lang="en-US" sz="1600" b="1" dirty="0"/>
              <a:t>Independent (X) Keep:</a:t>
            </a:r>
            <a:endParaRPr lang="en-US" sz="1600" b="1" dirty="0">
              <a:solidFill>
                <a:prstClr val="white"/>
              </a:solidFill>
            </a:endParaRPr>
          </a:p>
          <a:p>
            <a:pPr marL="285750" lvl="0" indent="-285750"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600" b="1" dirty="0">
                <a:solidFill>
                  <a:prstClr val="white"/>
                </a:solidFill>
              </a:rPr>
              <a:t>Sex: convert</a:t>
            </a: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600" b="1" dirty="0">
                <a:solidFill>
                  <a:prstClr val="white"/>
                </a:solidFill>
              </a:rPr>
              <a:t>Female: 1</a:t>
            </a: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600" b="1" dirty="0">
                <a:solidFill>
                  <a:prstClr val="white"/>
                </a:solidFill>
              </a:rPr>
              <a:t>Male: 0</a:t>
            </a:r>
          </a:p>
          <a:p>
            <a:pPr marL="285750" lvl="0" indent="-285750"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600" b="1" dirty="0">
                <a:solidFill>
                  <a:prstClr val="white"/>
                </a:solidFill>
              </a:rPr>
              <a:t>Embarked: convert</a:t>
            </a: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600" b="1" dirty="0">
                <a:solidFill>
                  <a:prstClr val="white"/>
                </a:solidFill>
              </a:rPr>
              <a:t>Southampton (S): 0</a:t>
            </a: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600" b="1" dirty="0">
                <a:solidFill>
                  <a:prstClr val="white"/>
                </a:solidFill>
              </a:rPr>
              <a:t>Cherbourg (C): 1</a:t>
            </a: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600" b="1" dirty="0">
                <a:solidFill>
                  <a:prstClr val="white"/>
                </a:solidFill>
              </a:rPr>
              <a:t>Queenstown (Q): 2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600" b="1" dirty="0">
                <a:solidFill>
                  <a:prstClr val="white"/>
                </a:solidFill>
              </a:rPr>
              <a:t>Age: continuous variable; convert</a:t>
            </a: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600" b="1" dirty="0">
                <a:solidFill>
                  <a:prstClr val="white"/>
                </a:solidFill>
              </a:rPr>
              <a:t>Bin age groups</a:t>
            </a: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600" b="1" dirty="0">
                <a:solidFill>
                  <a:prstClr val="white"/>
                </a:solidFill>
              </a:rPr>
              <a:t>Set age groups to numeric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600" b="1" dirty="0">
                <a:solidFill>
                  <a:prstClr val="white"/>
                </a:solidFill>
              </a:rPr>
              <a:t>Fare: continuous variable; convert</a:t>
            </a: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600" b="1" dirty="0">
                <a:solidFill>
                  <a:prstClr val="white"/>
                </a:solidFill>
              </a:rPr>
              <a:t>Same as above for 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E4078C-F88C-4CF3-8EDA-B4A1DFA9D3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41" t="25425" r="46279" b="70078"/>
          <a:stretch/>
        </p:blipFill>
        <p:spPr>
          <a:xfrm>
            <a:off x="4590187" y="1728682"/>
            <a:ext cx="7236740" cy="5687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42F6E-3D2D-4042-B980-8600ED2D4D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54" t="74729" r="41308" b="20310"/>
          <a:stretch/>
        </p:blipFill>
        <p:spPr>
          <a:xfrm>
            <a:off x="4590187" y="2507635"/>
            <a:ext cx="7236740" cy="5687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6020C7-A4C1-4AA0-9C72-E17135F217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79" t="39285" r="51163" b="48317"/>
          <a:stretch/>
        </p:blipFill>
        <p:spPr>
          <a:xfrm>
            <a:off x="5330623" y="3286588"/>
            <a:ext cx="6496304" cy="16439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B9186C-652B-4291-B97D-6B58398417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541" t="34006" r="46540" b="53334"/>
          <a:stretch/>
        </p:blipFill>
        <p:spPr>
          <a:xfrm>
            <a:off x="5330623" y="5140712"/>
            <a:ext cx="6654356" cy="148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0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F29F0-6E15-4036-907F-453ECFA05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012" y="232610"/>
            <a:ext cx="10555890" cy="850232"/>
          </a:xfrm>
        </p:spPr>
        <p:txBody>
          <a:bodyPr anchor="t"/>
          <a:lstStyle/>
          <a:p>
            <a:r>
              <a:rPr lang="en-US" dirty="0"/>
              <a:t>Cleaning the data for modeling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4A6D12-1AA8-484D-87BA-516FD31E7C0A}"/>
              </a:ext>
            </a:extLst>
          </p:cNvPr>
          <p:cNvSpPr/>
          <p:nvPr/>
        </p:nvSpPr>
        <p:spPr>
          <a:xfrm>
            <a:off x="478465" y="2443266"/>
            <a:ext cx="5720316" cy="1702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</a:pPr>
            <a:r>
              <a:rPr lang="en-US" sz="1600" b="1" dirty="0"/>
              <a:t>Independent (X) Keep:</a:t>
            </a:r>
            <a:endParaRPr lang="en-US" sz="1600" b="1" dirty="0">
              <a:solidFill>
                <a:prstClr val="white"/>
              </a:solidFill>
            </a:endParaRPr>
          </a:p>
          <a:p>
            <a:pPr marL="285750" lvl="0" indent="-285750"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600" b="1" dirty="0" err="1">
                <a:solidFill>
                  <a:prstClr val="white"/>
                </a:solidFill>
              </a:rPr>
              <a:t>SibSp</a:t>
            </a:r>
            <a:r>
              <a:rPr lang="en-US" sz="1600" b="1" dirty="0">
                <a:solidFill>
                  <a:prstClr val="white"/>
                </a:solidFill>
              </a:rPr>
              <a:t>/Parch = how many relatives are onboard</a:t>
            </a:r>
          </a:p>
          <a:p>
            <a:pPr marL="285750" lvl="0" indent="-285750"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600" b="1" dirty="0">
                <a:solidFill>
                  <a:prstClr val="white"/>
                </a:solidFill>
              </a:rPr>
              <a:t>Create </a:t>
            </a:r>
            <a:r>
              <a:rPr lang="en-US" sz="1600" b="1" dirty="0" err="1">
                <a:solidFill>
                  <a:prstClr val="white"/>
                </a:solidFill>
              </a:rPr>
              <a:t>IsAlone</a:t>
            </a:r>
            <a:r>
              <a:rPr lang="en-US" sz="1600" b="1" dirty="0">
                <a:solidFill>
                  <a:prstClr val="white"/>
                </a:solidFill>
              </a:rPr>
              <a:t>, where 0 = alone; 1 = one relative or more onboard</a:t>
            </a:r>
          </a:p>
          <a:p>
            <a:pPr marL="285750" lvl="0" indent="-285750"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600" b="1" dirty="0">
                <a:solidFill>
                  <a:prstClr val="white"/>
                </a:solidFill>
              </a:rPr>
              <a:t>Drop </a:t>
            </a:r>
            <a:r>
              <a:rPr lang="en-US" sz="1600" b="1" dirty="0" err="1">
                <a:solidFill>
                  <a:prstClr val="white"/>
                </a:solidFill>
              </a:rPr>
              <a:t>FamilySize</a:t>
            </a:r>
            <a:r>
              <a:rPr lang="en-US" sz="1600" b="1" dirty="0">
                <a:solidFill>
                  <a:prstClr val="white"/>
                </a:solidFill>
              </a:rPr>
              <a:t>, </a:t>
            </a:r>
            <a:r>
              <a:rPr lang="en-US" sz="1600" b="1" dirty="0" err="1">
                <a:solidFill>
                  <a:prstClr val="white"/>
                </a:solidFill>
              </a:rPr>
              <a:t>SibSp</a:t>
            </a:r>
            <a:r>
              <a:rPr lang="en-US" sz="1600" b="1" dirty="0">
                <a:solidFill>
                  <a:prstClr val="white"/>
                </a:solidFill>
              </a:rPr>
              <a:t> and Parch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DBF164-E497-4D4A-BCBD-B302719EE5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66" t="45426" r="33808" b="42176"/>
          <a:stretch/>
        </p:blipFill>
        <p:spPr>
          <a:xfrm>
            <a:off x="478465" y="988828"/>
            <a:ext cx="8761228" cy="13630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4219F8C-3BED-4247-A9BA-CDEA39AB40D0}"/>
              </a:ext>
            </a:extLst>
          </p:cNvPr>
          <p:cNvSpPr/>
          <p:nvPr/>
        </p:nvSpPr>
        <p:spPr>
          <a:xfrm>
            <a:off x="6741042" y="988828"/>
            <a:ext cx="1031358" cy="2977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CB6335-124D-4948-BAC3-E9F01D2A01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05" t="26816" r="53972" b="62817"/>
          <a:stretch/>
        </p:blipFill>
        <p:spPr>
          <a:xfrm>
            <a:off x="6970761" y="2351846"/>
            <a:ext cx="4905806" cy="11478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A30A4D-6855-48E9-946E-924FA06BF6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79" t="41395" r="51686" b="51938"/>
          <a:stretch/>
        </p:blipFill>
        <p:spPr>
          <a:xfrm>
            <a:off x="6970761" y="3499667"/>
            <a:ext cx="4905806" cy="6804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5E5FCA-1310-41BD-A210-A543102F45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542" t="49407" r="36249" b="32402"/>
          <a:stretch/>
        </p:blipFill>
        <p:spPr>
          <a:xfrm>
            <a:off x="570613" y="4144695"/>
            <a:ext cx="10555889" cy="255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0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F29F0-6E15-4036-907F-453ECFA05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84" y="220578"/>
            <a:ext cx="9348536" cy="850232"/>
          </a:xfrm>
        </p:spPr>
        <p:txBody>
          <a:bodyPr anchor="t">
            <a:normAutofit/>
          </a:bodyPr>
          <a:lstStyle/>
          <a:p>
            <a:r>
              <a:rPr lang="en-US" dirty="0"/>
              <a:t>Ready to model!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BE8281-2452-41B5-ADB4-C2E4D565A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523" y="1070811"/>
            <a:ext cx="6666334" cy="3203478"/>
          </a:xfrm>
        </p:spPr>
        <p:txBody>
          <a:bodyPr numCol="1" anchor="t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What model do I pick?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Supervised Learning: Classification or Regression?</a:t>
            </a:r>
          </a:p>
          <a:p>
            <a:r>
              <a:rPr lang="en-US" dirty="0">
                <a:solidFill>
                  <a:schemeClr val="tx1"/>
                </a:solidFill>
              </a:rPr>
              <a:t>Classification: predicting a categorical outcome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Decision Tree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Random Forest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Logistic Regression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KNearest</a:t>
            </a:r>
            <a:r>
              <a:rPr lang="en-US" dirty="0">
                <a:solidFill>
                  <a:schemeClr val="tx1"/>
                </a:solidFill>
              </a:rPr>
              <a:t> Neighbor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9824ECF6-19D8-4AE1-80E8-6FA797A0D76D}"/>
              </a:ext>
            </a:extLst>
          </p:cNvPr>
          <p:cNvSpPr txBox="1">
            <a:spLocks/>
          </p:cNvSpPr>
          <p:nvPr/>
        </p:nvSpPr>
        <p:spPr>
          <a:xfrm>
            <a:off x="340523" y="1070810"/>
            <a:ext cx="6666334" cy="3203478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US" dirty="0">
                <a:solidFill>
                  <a:schemeClr val="tx1"/>
                </a:solidFill>
              </a:rPr>
              <a:t>What model do I pick?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dirty="0">
                <a:solidFill>
                  <a:schemeClr val="tx1"/>
                </a:solidFill>
              </a:rPr>
              <a:t>Supervised Learning: Classification or Regression?</a:t>
            </a:r>
          </a:p>
          <a:p>
            <a:r>
              <a:rPr lang="en-US" dirty="0">
                <a:solidFill>
                  <a:schemeClr val="tx1"/>
                </a:solidFill>
              </a:rPr>
              <a:t>Classification: predicting a categorical outcome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Decision Tree: </a:t>
            </a:r>
            <a:r>
              <a:rPr lang="en-US" dirty="0">
                <a:solidFill>
                  <a:srgbClr val="FF0000"/>
                </a:solidFill>
              </a:rPr>
              <a:t>Accuracy Below 79% - Drop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Random Forest: </a:t>
            </a:r>
            <a:r>
              <a:rPr lang="en-US" dirty="0">
                <a:solidFill>
                  <a:srgbClr val="FF0000"/>
                </a:solidFill>
              </a:rPr>
              <a:t>Accuracy Above 79% - </a:t>
            </a:r>
            <a:r>
              <a:rPr lang="en-US" dirty="0">
                <a:solidFill>
                  <a:srgbClr val="92D050"/>
                </a:solidFill>
              </a:rPr>
              <a:t>Keep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Logistic Regression: </a:t>
            </a:r>
            <a:r>
              <a:rPr lang="en-US" dirty="0">
                <a:solidFill>
                  <a:srgbClr val="FF0000"/>
                </a:solidFill>
              </a:rPr>
              <a:t>Accuracy Below 79% - Drop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KNearest</a:t>
            </a:r>
            <a:r>
              <a:rPr lang="en-US" dirty="0">
                <a:solidFill>
                  <a:schemeClr val="tx1"/>
                </a:solidFill>
              </a:rPr>
              <a:t> Neighbor: </a:t>
            </a:r>
            <a:r>
              <a:rPr lang="en-US" dirty="0">
                <a:solidFill>
                  <a:srgbClr val="FF0000"/>
                </a:solidFill>
              </a:rPr>
              <a:t>Accuracy Above 79% - </a:t>
            </a:r>
            <a:r>
              <a:rPr lang="en-US" dirty="0">
                <a:solidFill>
                  <a:srgbClr val="92D050"/>
                </a:solidFill>
              </a:rPr>
              <a:t>Keep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marL="0" indent="0">
              <a:buFont typeface="Wingdings 3" panose="05040102010807070707" pitchFamily="18" charset="2"/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75E33F8-68EE-47D5-93B8-661864A028CC}"/>
              </a:ext>
            </a:extLst>
          </p:cNvPr>
          <p:cNvSpPr txBox="1">
            <a:spLocks/>
          </p:cNvSpPr>
          <p:nvPr/>
        </p:nvSpPr>
        <p:spPr>
          <a:xfrm>
            <a:off x="418450" y="4603897"/>
            <a:ext cx="6981810" cy="1714547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US" dirty="0">
                <a:solidFill>
                  <a:schemeClr val="tx1"/>
                </a:solidFill>
              </a:rPr>
              <a:t>Next Step: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Random Forest: run </a:t>
            </a:r>
            <a:r>
              <a:rPr lang="en-US" dirty="0" err="1">
                <a:solidFill>
                  <a:schemeClr val="tx1"/>
                </a:solidFill>
              </a:rPr>
              <a:t>GridSearch</a:t>
            </a:r>
            <a:r>
              <a:rPr lang="en-US" dirty="0">
                <a:solidFill>
                  <a:schemeClr val="tx1"/>
                </a:solidFill>
              </a:rPr>
              <a:t> for parameter tuning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KNearest</a:t>
            </a:r>
            <a:r>
              <a:rPr lang="en-US" dirty="0">
                <a:solidFill>
                  <a:schemeClr val="tx1"/>
                </a:solidFill>
              </a:rPr>
              <a:t> Neighbor: determine best k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Run Classification report on both and compare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marL="0" indent="0">
              <a:buFont typeface="Wingdings 3" panose="05040102010807070707" pitchFamily="18" charset="2"/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08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2313</TotalTime>
  <Words>770</Words>
  <Application>Microsoft Office PowerPoint</Application>
  <PresentationFormat>Widescreen</PresentationFormat>
  <Paragraphs>124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Castellar</vt:lpstr>
      <vt:lpstr>Century Gothic</vt:lpstr>
      <vt:lpstr>Times New Roman</vt:lpstr>
      <vt:lpstr>Wingdings 3</vt:lpstr>
      <vt:lpstr>Slice</vt:lpstr>
      <vt:lpstr>Titanic trouble</vt:lpstr>
      <vt:lpstr>Why the titanic?</vt:lpstr>
      <vt:lpstr>Titanic Dataset</vt:lpstr>
      <vt:lpstr>What’s the data look like?</vt:lpstr>
      <vt:lpstr>Cleaning the data for modeling</vt:lpstr>
      <vt:lpstr>Cleaning the data for modeling</vt:lpstr>
      <vt:lpstr>Cleaning the data for modeling</vt:lpstr>
      <vt:lpstr>Cleaning the data for modeling</vt:lpstr>
      <vt:lpstr>Ready to model! </vt:lpstr>
      <vt:lpstr>Best-Fit model?</vt:lpstr>
      <vt:lpstr>Best-Fit model?: Random Forest</vt:lpstr>
      <vt:lpstr>Best-Fit model?: Knearest neighbor</vt:lpstr>
      <vt:lpstr>Lessons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Titanic trouble</dc:title>
  <dc:creator>ESC</dc:creator>
  <cp:lastModifiedBy>ESC</cp:lastModifiedBy>
  <cp:revision>93</cp:revision>
  <dcterms:created xsi:type="dcterms:W3CDTF">2020-07-15T01:24:53Z</dcterms:created>
  <dcterms:modified xsi:type="dcterms:W3CDTF">2020-07-21T00:12:19Z</dcterms:modified>
</cp:coreProperties>
</file>